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Erfahrungen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Tabelle1!$G$37</c:f>
              <c:strCache>
                <c:ptCount val="1"/>
                <c:pt idx="0">
                  <c:v>sehr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Tabelle1!$D$38:$F$42</c:f>
              <c:strCache>
                <c:ptCount val="5"/>
                <c:pt idx="0">
                  <c:v>Neue Eindrücke</c:v>
                </c:pt>
                <c:pt idx="1">
                  <c:v>Neue Freunde</c:v>
                </c:pt>
                <c:pt idx="2">
                  <c:v>Neue Vokabeln</c:v>
                </c:pt>
                <c:pt idx="3">
                  <c:v>Neue Kultureindrücke </c:v>
                </c:pt>
                <c:pt idx="4">
                  <c:v>Neues Gefühl für die Sprache</c:v>
                </c:pt>
              </c:strCache>
            </c:strRef>
          </c:cat>
          <c:val>
            <c:numRef>
              <c:f>Tabelle1!$G$38:$G$42</c:f>
              <c:numCache>
                <c:formatCode>General</c:formatCode>
                <c:ptCount val="5"/>
                <c:pt idx="0">
                  <c:v>48</c:v>
                </c:pt>
                <c:pt idx="1">
                  <c:v>54</c:v>
                </c:pt>
                <c:pt idx="2">
                  <c:v>60</c:v>
                </c:pt>
                <c:pt idx="3">
                  <c:v>53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27-4FE3-9321-FE70B50BA3B0}"/>
            </c:ext>
          </c:extLst>
        </c:ser>
        <c:ser>
          <c:idx val="1"/>
          <c:order val="1"/>
          <c:tx>
            <c:strRef>
              <c:f>Tabelle1!$H$37</c:f>
              <c:strCache>
                <c:ptCount val="1"/>
                <c:pt idx="0">
                  <c:v>mittel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Tabelle1!$D$38:$F$42</c:f>
              <c:strCache>
                <c:ptCount val="5"/>
                <c:pt idx="0">
                  <c:v>Neue Eindrücke</c:v>
                </c:pt>
                <c:pt idx="1">
                  <c:v>Neue Freunde</c:v>
                </c:pt>
                <c:pt idx="2">
                  <c:v>Neue Vokabeln</c:v>
                </c:pt>
                <c:pt idx="3">
                  <c:v>Neue Kultureindrücke </c:v>
                </c:pt>
                <c:pt idx="4">
                  <c:v>Neues Gefühl für die Sprache</c:v>
                </c:pt>
              </c:strCache>
            </c:strRef>
          </c:cat>
          <c:val>
            <c:numRef>
              <c:f>Tabelle1!$H$38:$H$42</c:f>
              <c:numCache>
                <c:formatCode>General</c:formatCode>
                <c:ptCount val="5"/>
                <c:pt idx="0">
                  <c:v>9</c:v>
                </c:pt>
                <c:pt idx="1">
                  <c:v>6</c:v>
                </c:pt>
                <c:pt idx="2">
                  <c:v>0</c:v>
                </c:pt>
                <c:pt idx="3">
                  <c:v>6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27-4FE3-9321-FE70B50BA3B0}"/>
            </c:ext>
          </c:extLst>
        </c:ser>
        <c:ser>
          <c:idx val="2"/>
          <c:order val="2"/>
          <c:tx>
            <c:strRef>
              <c:f>Tabelle1!$I$37</c:f>
              <c:strCache>
                <c:ptCount val="1"/>
                <c:pt idx="0">
                  <c:v>gering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Tabelle1!$D$38:$F$42</c:f>
              <c:strCache>
                <c:ptCount val="5"/>
                <c:pt idx="0">
                  <c:v>Neue Eindrücke</c:v>
                </c:pt>
                <c:pt idx="1">
                  <c:v>Neue Freunde</c:v>
                </c:pt>
                <c:pt idx="2">
                  <c:v>Neue Vokabeln</c:v>
                </c:pt>
                <c:pt idx="3">
                  <c:v>Neue Kultureindrücke </c:v>
                </c:pt>
                <c:pt idx="4">
                  <c:v>Neues Gefühl für die Sprache</c:v>
                </c:pt>
              </c:strCache>
            </c:strRef>
          </c:cat>
          <c:val>
            <c:numRef>
              <c:f>Tabelle1!$I$38:$I$42</c:f>
              <c:numCache>
                <c:formatCode>General</c:formatCode>
                <c:ptCount val="5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27-4FE3-9321-FE70B50BA3B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14759007"/>
        <c:axId val="1914759487"/>
      </c:barChart>
      <c:catAx>
        <c:axId val="1914759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14759487"/>
        <c:crosses val="autoZero"/>
        <c:auto val="1"/>
        <c:lblAlgn val="ctr"/>
        <c:lblOffset val="100"/>
        <c:noMultiLvlLbl val="0"/>
      </c:catAx>
      <c:valAx>
        <c:axId val="1914759487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14759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Auswirkungen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3"/>
          <c:order val="3"/>
          <c:tx>
            <c:strRef>
              <c:f>Tabelle1!$H$29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Tabelle1!$D$30:$D$33</c:f>
              <c:strCache>
                <c:ptCount val="4"/>
                <c:pt idx="0">
                  <c:v>Hast du deine Noten verbessert?</c:v>
                </c:pt>
                <c:pt idx="1">
                  <c:v>Hast du anderen vom Projekt erzählt?</c:v>
                </c:pt>
                <c:pt idx="2">
                  <c:v>Warst du im Ausland?</c:v>
                </c:pt>
                <c:pt idx="3">
                  <c:v>Hat dir die Projektarbeit Spass gemacht?  </c:v>
                </c:pt>
              </c:strCache>
            </c:strRef>
          </c:cat>
          <c:val>
            <c:numRef>
              <c:f>Tabelle1!$H$30:$H$33</c:f>
              <c:numCache>
                <c:formatCode>General</c:formatCode>
                <c:ptCount val="4"/>
                <c:pt idx="0">
                  <c:v>30</c:v>
                </c:pt>
                <c:pt idx="1">
                  <c:v>60</c:v>
                </c:pt>
                <c:pt idx="2">
                  <c:v>40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05-440F-9CBD-2C4F58A09D81}"/>
            </c:ext>
          </c:extLst>
        </c:ser>
        <c:ser>
          <c:idx val="4"/>
          <c:order val="4"/>
          <c:tx>
            <c:strRef>
              <c:f>Tabelle1!$I$29</c:f>
              <c:strCache>
                <c:ptCount val="1"/>
                <c:pt idx="0">
                  <c:v>nein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Tabelle1!$D$30:$D$33</c:f>
              <c:strCache>
                <c:ptCount val="4"/>
                <c:pt idx="0">
                  <c:v>Hast du deine Noten verbessert?</c:v>
                </c:pt>
                <c:pt idx="1">
                  <c:v>Hast du anderen vom Projekt erzählt?</c:v>
                </c:pt>
                <c:pt idx="2">
                  <c:v>Warst du im Ausland?</c:v>
                </c:pt>
                <c:pt idx="3">
                  <c:v>Hat dir die Projektarbeit Spass gemacht?  </c:v>
                </c:pt>
              </c:strCache>
            </c:strRef>
          </c:cat>
          <c:val>
            <c:numRef>
              <c:f>Tabelle1!$I$30:$I$33</c:f>
              <c:numCache>
                <c:formatCode>General</c:formatCode>
                <c:ptCount val="4"/>
                <c:pt idx="0">
                  <c:v>30</c:v>
                </c:pt>
                <c:pt idx="1">
                  <c:v>0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05-440F-9CBD-2C4F58A09D8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28978127"/>
        <c:axId val="1928972367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Tabelle1!$E$29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Tabelle1!$D$30:$D$33</c15:sqref>
                        </c15:formulaRef>
                      </c:ext>
                    </c:extLst>
                    <c:strCache>
                      <c:ptCount val="4"/>
                      <c:pt idx="0">
                        <c:v>Hast du deine Noten verbessert?</c:v>
                      </c:pt>
                      <c:pt idx="1">
                        <c:v>Hast du anderen vom Projekt erzählt?</c:v>
                      </c:pt>
                      <c:pt idx="2">
                        <c:v>Warst du im Ausland?</c:v>
                      </c:pt>
                      <c:pt idx="3">
                        <c:v>Hat dir die Projektarbeit Spass gemacht? 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Tabelle1!$E$30:$E$33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5405-440F-9CBD-2C4F58A09D8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Tabelle1!$F$29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Tabelle1!$D$30:$D$33</c15:sqref>
                        </c15:formulaRef>
                      </c:ext>
                    </c:extLst>
                    <c:strCache>
                      <c:ptCount val="4"/>
                      <c:pt idx="0">
                        <c:v>Hast du deine Noten verbessert?</c:v>
                      </c:pt>
                      <c:pt idx="1">
                        <c:v>Hast du anderen vom Projekt erzählt?</c:v>
                      </c:pt>
                      <c:pt idx="2">
                        <c:v>Warst du im Ausland?</c:v>
                      </c:pt>
                      <c:pt idx="3">
                        <c:v>Hat dir die Projektarbeit Spass gemacht? 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Tabelle1!$F$30:$F$33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5405-440F-9CBD-2C4F58A09D81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Tabelle1!$G$29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3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Tabelle1!$D$30:$D$33</c15:sqref>
                        </c15:formulaRef>
                      </c:ext>
                    </c:extLst>
                    <c:strCache>
                      <c:ptCount val="4"/>
                      <c:pt idx="0">
                        <c:v>Hast du deine Noten verbessert?</c:v>
                      </c:pt>
                      <c:pt idx="1">
                        <c:v>Hast du anderen vom Projekt erzählt?</c:v>
                      </c:pt>
                      <c:pt idx="2">
                        <c:v>Warst du im Ausland?</c:v>
                      </c:pt>
                      <c:pt idx="3">
                        <c:v>Hat dir die Projektarbeit Spass gemacht? 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Tabelle1!$G$30:$G$33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5405-440F-9CBD-2C4F58A09D81}"/>
                  </c:ext>
                </c:extLst>
              </c15:ser>
            </c15:filteredBarSeries>
          </c:ext>
        </c:extLst>
      </c:barChart>
      <c:catAx>
        <c:axId val="19289781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28972367"/>
        <c:crosses val="autoZero"/>
        <c:auto val="1"/>
        <c:lblAlgn val="ctr"/>
        <c:lblOffset val="100"/>
        <c:noMultiLvlLbl val="0"/>
      </c:catAx>
      <c:valAx>
        <c:axId val="1928972367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28978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Lernprozess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stacked"/>
        <c:varyColors val="0"/>
        <c:ser>
          <c:idx val="5"/>
          <c:order val="5"/>
          <c:tx>
            <c:strRef>
              <c:f>Tabelle1!$J$3:$J$4</c:f>
              <c:strCache>
                <c:ptCount val="2"/>
                <c:pt idx="1">
                  <c:v>sehr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Tabelle1!$D$5:$D$8</c:f>
              <c:strCache>
                <c:ptCount val="4"/>
                <c:pt idx="0">
                  <c:v>Hast du deine Deutschkenntnisse verbessert? </c:v>
                </c:pt>
                <c:pt idx="1">
                  <c:v>Ist dein Interesse an der deutschen Sprache größer geworden? </c:v>
                </c:pt>
                <c:pt idx="2">
                  <c:v>Hast du Lust bekommen, neue Methoden auszuprobieren? </c:v>
                </c:pt>
                <c:pt idx="3">
                  <c:v>Kannst du dich besser auf Deutsch unterhalten? </c:v>
                </c:pt>
              </c:strCache>
            </c:strRef>
          </c:cat>
          <c:val>
            <c:numRef>
              <c:f>Tabelle1!$J$5:$J$8</c:f>
              <c:numCache>
                <c:formatCode>General</c:formatCode>
                <c:ptCount val="4"/>
                <c:pt idx="0">
                  <c:v>30</c:v>
                </c:pt>
                <c:pt idx="1">
                  <c:v>20</c:v>
                </c:pt>
                <c:pt idx="2">
                  <c:v>20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09-445F-9A2E-E85F91B9AD12}"/>
            </c:ext>
          </c:extLst>
        </c:ser>
        <c:ser>
          <c:idx val="6"/>
          <c:order val="6"/>
          <c:tx>
            <c:strRef>
              <c:f>Tabelle1!$K$3:$K$4</c:f>
              <c:strCache>
                <c:ptCount val="2"/>
                <c:pt idx="1">
                  <c:v>deutlich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Tabelle1!$D$5:$D$8</c:f>
              <c:strCache>
                <c:ptCount val="4"/>
                <c:pt idx="0">
                  <c:v>Hast du deine Deutschkenntnisse verbessert? </c:v>
                </c:pt>
                <c:pt idx="1">
                  <c:v>Ist dein Interesse an der deutschen Sprache größer geworden? </c:v>
                </c:pt>
                <c:pt idx="2">
                  <c:v>Hast du Lust bekommen, neue Methoden auszuprobieren? </c:v>
                </c:pt>
                <c:pt idx="3">
                  <c:v>Kannst du dich besser auf Deutsch unterhalten? </c:v>
                </c:pt>
              </c:strCache>
            </c:strRef>
          </c:cat>
          <c:val>
            <c:numRef>
              <c:f>Tabelle1!$K$5:$K$8</c:f>
              <c:numCache>
                <c:formatCode>General</c:formatCode>
                <c:ptCount val="4"/>
                <c:pt idx="0">
                  <c:v>20</c:v>
                </c:pt>
                <c:pt idx="1">
                  <c:v>40</c:v>
                </c:pt>
                <c:pt idx="2">
                  <c:v>40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09-445F-9A2E-E85F91B9AD12}"/>
            </c:ext>
          </c:extLst>
        </c:ser>
        <c:ser>
          <c:idx val="7"/>
          <c:order val="7"/>
          <c:tx>
            <c:strRef>
              <c:f>Tabelle1!$L$3:$L$4</c:f>
              <c:strCache>
                <c:ptCount val="2"/>
                <c:pt idx="1">
                  <c:v>weder/noch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Tabelle1!$D$5:$D$8</c:f>
              <c:strCache>
                <c:ptCount val="4"/>
                <c:pt idx="0">
                  <c:v>Hast du deine Deutschkenntnisse verbessert? </c:v>
                </c:pt>
                <c:pt idx="1">
                  <c:v>Ist dein Interesse an der deutschen Sprache größer geworden? </c:v>
                </c:pt>
                <c:pt idx="2">
                  <c:v>Hast du Lust bekommen, neue Methoden auszuprobieren? </c:v>
                </c:pt>
                <c:pt idx="3">
                  <c:v>Kannst du dich besser auf Deutsch unterhalten? </c:v>
                </c:pt>
              </c:strCache>
            </c:strRef>
          </c:cat>
          <c:val>
            <c:numRef>
              <c:f>Tabelle1!$L$5:$L$8</c:f>
              <c:numCache>
                <c:formatCode>General</c:formatCode>
                <c:ptCount val="4"/>
                <c:pt idx="0">
                  <c:v>10</c:v>
                </c:pt>
                <c:pt idx="1">
                  <c:v>0</c:v>
                </c:pt>
                <c:pt idx="2">
                  <c:v>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09-445F-9A2E-E85F91B9AD12}"/>
            </c:ext>
          </c:extLst>
        </c:ser>
        <c:ser>
          <c:idx val="8"/>
          <c:order val="8"/>
          <c:tx>
            <c:strRef>
              <c:f>Tabelle1!$M$3:$M$4</c:f>
              <c:strCache>
                <c:ptCount val="2"/>
                <c:pt idx="1">
                  <c:v>wenig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Tabelle1!$D$5:$D$8</c:f>
              <c:strCache>
                <c:ptCount val="4"/>
                <c:pt idx="0">
                  <c:v>Hast du deine Deutschkenntnisse verbessert? </c:v>
                </c:pt>
                <c:pt idx="1">
                  <c:v>Ist dein Interesse an der deutschen Sprache größer geworden? </c:v>
                </c:pt>
                <c:pt idx="2">
                  <c:v>Hast du Lust bekommen, neue Methoden auszuprobieren? </c:v>
                </c:pt>
                <c:pt idx="3">
                  <c:v>Kannst du dich besser auf Deutsch unterhalten? </c:v>
                </c:pt>
              </c:strCache>
            </c:strRef>
          </c:cat>
          <c:val>
            <c:numRef>
              <c:f>Tabelle1!$M$5:$M$8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09-445F-9A2E-E85F91B9AD12}"/>
            </c:ext>
          </c:extLst>
        </c:ser>
        <c:ser>
          <c:idx val="9"/>
          <c:order val="9"/>
          <c:tx>
            <c:strRef>
              <c:f>Tabelle1!$N$3:$N$4</c:f>
              <c:strCache>
                <c:ptCount val="2"/>
                <c:pt idx="1">
                  <c:v>kaum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Tabelle1!$D$5:$D$8</c:f>
              <c:strCache>
                <c:ptCount val="4"/>
                <c:pt idx="0">
                  <c:v>Hast du deine Deutschkenntnisse verbessert? </c:v>
                </c:pt>
                <c:pt idx="1">
                  <c:v>Ist dein Interesse an der deutschen Sprache größer geworden? </c:v>
                </c:pt>
                <c:pt idx="2">
                  <c:v>Hast du Lust bekommen, neue Methoden auszuprobieren? </c:v>
                </c:pt>
                <c:pt idx="3">
                  <c:v>Kannst du dich besser auf Deutsch unterhalten? </c:v>
                </c:pt>
              </c:strCache>
            </c:strRef>
          </c:cat>
          <c:val>
            <c:numRef>
              <c:f>Tabelle1!$N$5:$N$8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09-445F-9A2E-E85F91B9AD1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29037167"/>
        <c:axId val="1929034287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Tabelle1!$E$3:$E$4</c15:sqref>
                        </c15:formulaRef>
                      </c:ext>
                    </c:extLst>
                    <c:strCache>
                      <c:ptCount val="2"/>
                    </c:strCache>
                  </c:strRef>
                </c:tx>
                <c:spPr>
                  <a:solidFill>
                    <a:schemeClr val="accent1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Tabelle1!$D$5:$D$8</c15:sqref>
                        </c15:formulaRef>
                      </c:ext>
                    </c:extLst>
                    <c:strCache>
                      <c:ptCount val="4"/>
                      <c:pt idx="0">
                        <c:v>Hast du deine Deutschkenntnisse verbessert? </c:v>
                      </c:pt>
                      <c:pt idx="1">
                        <c:v>Ist dein Interesse an der deutschen Sprache größer geworden? </c:v>
                      </c:pt>
                      <c:pt idx="2">
                        <c:v>Hast du Lust bekommen, neue Methoden auszuprobieren? </c:v>
                      </c:pt>
                      <c:pt idx="3">
                        <c:v>Kannst du dich besser auf Deutsch unterhalten?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Tabelle1!$E$5:$E$8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1A09-445F-9A2E-E85F91B9AD1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Tabelle1!$F$3:$F$4</c15:sqref>
                        </c15:formulaRef>
                      </c:ext>
                    </c:extLst>
                    <c:strCache>
                      <c:ptCount val="2"/>
                    </c:strCache>
                  </c:strRef>
                </c:tx>
                <c:spPr>
                  <a:solidFill>
                    <a:schemeClr val="accent2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Tabelle1!$D$5:$D$8</c15:sqref>
                        </c15:formulaRef>
                      </c:ext>
                    </c:extLst>
                    <c:strCache>
                      <c:ptCount val="4"/>
                      <c:pt idx="0">
                        <c:v>Hast du deine Deutschkenntnisse verbessert? </c:v>
                      </c:pt>
                      <c:pt idx="1">
                        <c:v>Ist dein Interesse an der deutschen Sprache größer geworden? </c:v>
                      </c:pt>
                      <c:pt idx="2">
                        <c:v>Hast du Lust bekommen, neue Methoden auszuprobieren? </c:v>
                      </c:pt>
                      <c:pt idx="3">
                        <c:v>Kannst du dich besser auf Deutsch unterhalten?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Tabelle1!$F$5:$F$8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1A09-445F-9A2E-E85F91B9AD12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Tabelle1!$G$3:$G$4</c15:sqref>
                        </c15:formulaRef>
                      </c:ext>
                    </c:extLst>
                    <c:strCache>
                      <c:ptCount val="2"/>
                    </c:strCache>
                  </c:strRef>
                </c:tx>
                <c:spPr>
                  <a:solidFill>
                    <a:schemeClr val="accent3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Tabelle1!$D$5:$D$8</c15:sqref>
                        </c15:formulaRef>
                      </c:ext>
                    </c:extLst>
                    <c:strCache>
                      <c:ptCount val="4"/>
                      <c:pt idx="0">
                        <c:v>Hast du deine Deutschkenntnisse verbessert? </c:v>
                      </c:pt>
                      <c:pt idx="1">
                        <c:v>Ist dein Interesse an der deutschen Sprache größer geworden? </c:v>
                      </c:pt>
                      <c:pt idx="2">
                        <c:v>Hast du Lust bekommen, neue Methoden auszuprobieren? </c:v>
                      </c:pt>
                      <c:pt idx="3">
                        <c:v>Kannst du dich besser auf Deutsch unterhalten?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Tabelle1!$G$5:$G$8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1A09-445F-9A2E-E85F91B9AD12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Tabelle1!$H$3:$H$4</c15:sqref>
                        </c15:formulaRef>
                      </c:ext>
                    </c:extLst>
                    <c:strCache>
                      <c:ptCount val="2"/>
                    </c:strCache>
                  </c:strRef>
                </c:tx>
                <c:spPr>
                  <a:solidFill>
                    <a:schemeClr val="accent4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Tabelle1!$D$5:$D$8</c15:sqref>
                        </c15:formulaRef>
                      </c:ext>
                    </c:extLst>
                    <c:strCache>
                      <c:ptCount val="4"/>
                      <c:pt idx="0">
                        <c:v>Hast du deine Deutschkenntnisse verbessert? </c:v>
                      </c:pt>
                      <c:pt idx="1">
                        <c:v>Ist dein Interesse an der deutschen Sprache größer geworden? </c:v>
                      </c:pt>
                      <c:pt idx="2">
                        <c:v>Hast du Lust bekommen, neue Methoden auszuprobieren? </c:v>
                      </c:pt>
                      <c:pt idx="3">
                        <c:v>Kannst du dich besser auf Deutsch unterhalten?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Tabelle1!$H$5:$H$8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1A09-445F-9A2E-E85F91B9AD12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Tabelle1!$I$3:$I$4</c15:sqref>
                        </c15:formulaRef>
                      </c:ext>
                    </c:extLst>
                    <c:strCache>
                      <c:ptCount val="2"/>
                    </c:strCache>
                  </c:strRef>
                </c:tx>
                <c:spPr>
                  <a:solidFill>
                    <a:schemeClr val="accent5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Tabelle1!$D$5:$D$8</c15:sqref>
                        </c15:formulaRef>
                      </c:ext>
                    </c:extLst>
                    <c:strCache>
                      <c:ptCount val="4"/>
                      <c:pt idx="0">
                        <c:v>Hast du deine Deutschkenntnisse verbessert? </c:v>
                      </c:pt>
                      <c:pt idx="1">
                        <c:v>Ist dein Interesse an der deutschen Sprache größer geworden? </c:v>
                      </c:pt>
                      <c:pt idx="2">
                        <c:v>Hast du Lust bekommen, neue Methoden auszuprobieren? </c:v>
                      </c:pt>
                      <c:pt idx="3">
                        <c:v>Kannst du dich besser auf Deutsch unterhalten?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Tabelle1!$I$5:$I$8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1A09-445F-9A2E-E85F91B9AD12}"/>
                  </c:ext>
                </c:extLst>
              </c15:ser>
            </c15:filteredBarSeries>
          </c:ext>
        </c:extLst>
      </c:barChart>
      <c:catAx>
        <c:axId val="19290371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29034287"/>
        <c:crosses val="autoZero"/>
        <c:auto val="1"/>
        <c:lblAlgn val="ctr"/>
        <c:lblOffset val="100"/>
        <c:noMultiLvlLbl val="0"/>
      </c:catAx>
      <c:valAx>
        <c:axId val="1929034287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290371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Lernprozess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5"/>
          <c:order val="5"/>
          <c:tx>
            <c:strRef>
              <c:f>Tabelle1!$J$47</c:f>
              <c:strCache>
                <c:ptCount val="1"/>
                <c:pt idx="0">
                  <c:v>sehr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Tabelle1!$D$48:$D$52</c:f>
              <c:strCache>
                <c:ptCount val="5"/>
                <c:pt idx="0">
                  <c:v>Haben sich die Deutschkenntnisse der Lernenden verbessert?</c:v>
                </c:pt>
                <c:pt idx="1">
                  <c:v>Hat Ihnen der Unterricht mehr Spass gemacht als sonst?</c:v>
                </c:pt>
                <c:pt idx="2">
                  <c:v>Hat sich durch die Projektarbeit das Interesse für Deutsch erhöht?</c:v>
                </c:pt>
                <c:pt idx="3">
                  <c:v>Hatten die neuen Methoden einen Einfluss auf die Motivation? </c:v>
                </c:pt>
                <c:pt idx="4">
                  <c:v>Wurde die Freude an einer Kommunikation auf Deutsch größer? </c:v>
                </c:pt>
              </c:strCache>
            </c:strRef>
          </c:cat>
          <c:val>
            <c:numRef>
              <c:f>Tabelle1!$J$48:$J$52</c:f>
              <c:numCache>
                <c:formatCode>General</c:formatCode>
                <c:ptCount val="5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82-4922-9CF6-78A04CBB77B1}"/>
            </c:ext>
          </c:extLst>
        </c:ser>
        <c:ser>
          <c:idx val="6"/>
          <c:order val="6"/>
          <c:tx>
            <c:strRef>
              <c:f>Tabelle1!$K$47</c:f>
              <c:strCache>
                <c:ptCount val="1"/>
                <c:pt idx="0">
                  <c:v>deutlich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Tabelle1!$D$48:$D$52</c:f>
              <c:strCache>
                <c:ptCount val="5"/>
                <c:pt idx="0">
                  <c:v>Haben sich die Deutschkenntnisse der Lernenden verbessert?</c:v>
                </c:pt>
                <c:pt idx="1">
                  <c:v>Hat Ihnen der Unterricht mehr Spass gemacht als sonst?</c:v>
                </c:pt>
                <c:pt idx="2">
                  <c:v>Hat sich durch die Projektarbeit das Interesse für Deutsch erhöht?</c:v>
                </c:pt>
                <c:pt idx="3">
                  <c:v>Hatten die neuen Methoden einen Einfluss auf die Motivation? </c:v>
                </c:pt>
                <c:pt idx="4">
                  <c:v>Wurde die Freude an einer Kommunikation auf Deutsch größer? </c:v>
                </c:pt>
              </c:strCache>
            </c:strRef>
          </c:cat>
          <c:val>
            <c:numRef>
              <c:f>Tabelle1!$K$48:$K$52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82-4922-9CF6-78A04CBB77B1}"/>
            </c:ext>
          </c:extLst>
        </c:ser>
        <c:ser>
          <c:idx val="7"/>
          <c:order val="7"/>
          <c:tx>
            <c:strRef>
              <c:f>Tabelle1!$L$47</c:f>
              <c:strCache>
                <c:ptCount val="1"/>
                <c:pt idx="0">
                  <c:v>weder/noch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Tabelle1!$D$48:$D$52</c:f>
              <c:strCache>
                <c:ptCount val="5"/>
                <c:pt idx="0">
                  <c:v>Haben sich die Deutschkenntnisse der Lernenden verbessert?</c:v>
                </c:pt>
                <c:pt idx="1">
                  <c:v>Hat Ihnen der Unterricht mehr Spass gemacht als sonst?</c:v>
                </c:pt>
                <c:pt idx="2">
                  <c:v>Hat sich durch die Projektarbeit das Interesse für Deutsch erhöht?</c:v>
                </c:pt>
                <c:pt idx="3">
                  <c:v>Hatten die neuen Methoden einen Einfluss auf die Motivation? </c:v>
                </c:pt>
                <c:pt idx="4">
                  <c:v>Wurde die Freude an einer Kommunikation auf Deutsch größer? </c:v>
                </c:pt>
              </c:strCache>
            </c:strRef>
          </c:cat>
          <c:val>
            <c:numRef>
              <c:f>Tabelle1!$L$48:$L$52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82-4922-9CF6-78A04CBB77B1}"/>
            </c:ext>
          </c:extLst>
        </c:ser>
        <c:ser>
          <c:idx val="8"/>
          <c:order val="8"/>
          <c:tx>
            <c:strRef>
              <c:f>Tabelle1!$M$47</c:f>
              <c:strCache>
                <c:ptCount val="1"/>
                <c:pt idx="0">
                  <c:v>wenig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Tabelle1!$D$48:$D$52</c:f>
              <c:strCache>
                <c:ptCount val="5"/>
                <c:pt idx="0">
                  <c:v>Haben sich die Deutschkenntnisse der Lernenden verbessert?</c:v>
                </c:pt>
                <c:pt idx="1">
                  <c:v>Hat Ihnen der Unterricht mehr Spass gemacht als sonst?</c:v>
                </c:pt>
                <c:pt idx="2">
                  <c:v>Hat sich durch die Projektarbeit das Interesse für Deutsch erhöht?</c:v>
                </c:pt>
                <c:pt idx="3">
                  <c:v>Hatten die neuen Methoden einen Einfluss auf die Motivation? </c:v>
                </c:pt>
                <c:pt idx="4">
                  <c:v>Wurde die Freude an einer Kommunikation auf Deutsch größer? </c:v>
                </c:pt>
              </c:strCache>
            </c:strRef>
          </c:cat>
          <c:val>
            <c:numRef>
              <c:f>Tabelle1!$M$48:$M$52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82-4922-9CF6-78A04CBB77B1}"/>
            </c:ext>
          </c:extLst>
        </c:ser>
        <c:ser>
          <c:idx val="9"/>
          <c:order val="9"/>
          <c:tx>
            <c:strRef>
              <c:f>Tabelle1!$N$47</c:f>
              <c:strCache>
                <c:ptCount val="1"/>
                <c:pt idx="0">
                  <c:v>kaum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Tabelle1!$D$48:$D$52</c:f>
              <c:strCache>
                <c:ptCount val="5"/>
                <c:pt idx="0">
                  <c:v>Haben sich die Deutschkenntnisse der Lernenden verbessert?</c:v>
                </c:pt>
                <c:pt idx="1">
                  <c:v>Hat Ihnen der Unterricht mehr Spass gemacht als sonst?</c:v>
                </c:pt>
                <c:pt idx="2">
                  <c:v>Hat sich durch die Projektarbeit das Interesse für Deutsch erhöht?</c:v>
                </c:pt>
                <c:pt idx="3">
                  <c:v>Hatten die neuen Methoden einen Einfluss auf die Motivation? </c:v>
                </c:pt>
                <c:pt idx="4">
                  <c:v>Wurde die Freude an einer Kommunikation auf Deutsch größer? </c:v>
                </c:pt>
              </c:strCache>
            </c:strRef>
          </c:cat>
          <c:val>
            <c:numRef>
              <c:f>Tabelle1!$N$48:$N$52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82-4922-9CF6-78A04CBB77B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28979087"/>
        <c:axId val="1928986767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Tabelle1!$E$47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Tabelle1!$D$48:$D$52</c15:sqref>
                        </c15:formulaRef>
                      </c:ext>
                    </c:extLst>
                    <c:strCache>
                      <c:ptCount val="5"/>
                      <c:pt idx="0">
                        <c:v>Haben sich die Deutschkenntnisse der Lernenden verbessert?</c:v>
                      </c:pt>
                      <c:pt idx="1">
                        <c:v>Hat Ihnen der Unterricht mehr Spass gemacht als sonst?</c:v>
                      </c:pt>
                      <c:pt idx="2">
                        <c:v>Hat sich durch die Projektarbeit das Interesse für Deutsch erhöht?</c:v>
                      </c:pt>
                      <c:pt idx="3">
                        <c:v>Hatten die neuen Methoden einen Einfluss auf die Motivation? </c:v>
                      </c:pt>
                      <c:pt idx="4">
                        <c:v>Wurde die Freude an einer Kommunikation auf Deutsch größer?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Tabelle1!$E$48:$E$52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9682-4922-9CF6-78A04CBB77B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Tabelle1!$F$47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Tabelle1!$D$48:$D$52</c15:sqref>
                        </c15:formulaRef>
                      </c:ext>
                    </c:extLst>
                    <c:strCache>
                      <c:ptCount val="5"/>
                      <c:pt idx="0">
                        <c:v>Haben sich die Deutschkenntnisse der Lernenden verbessert?</c:v>
                      </c:pt>
                      <c:pt idx="1">
                        <c:v>Hat Ihnen der Unterricht mehr Spass gemacht als sonst?</c:v>
                      </c:pt>
                      <c:pt idx="2">
                        <c:v>Hat sich durch die Projektarbeit das Interesse für Deutsch erhöht?</c:v>
                      </c:pt>
                      <c:pt idx="3">
                        <c:v>Hatten die neuen Methoden einen Einfluss auf die Motivation? </c:v>
                      </c:pt>
                      <c:pt idx="4">
                        <c:v>Wurde die Freude an einer Kommunikation auf Deutsch größer?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Tabelle1!$F$48:$F$52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9682-4922-9CF6-78A04CBB77B1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Tabelle1!$G$47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3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Tabelle1!$D$48:$D$52</c15:sqref>
                        </c15:formulaRef>
                      </c:ext>
                    </c:extLst>
                    <c:strCache>
                      <c:ptCount val="5"/>
                      <c:pt idx="0">
                        <c:v>Haben sich die Deutschkenntnisse der Lernenden verbessert?</c:v>
                      </c:pt>
                      <c:pt idx="1">
                        <c:v>Hat Ihnen der Unterricht mehr Spass gemacht als sonst?</c:v>
                      </c:pt>
                      <c:pt idx="2">
                        <c:v>Hat sich durch die Projektarbeit das Interesse für Deutsch erhöht?</c:v>
                      </c:pt>
                      <c:pt idx="3">
                        <c:v>Hatten die neuen Methoden einen Einfluss auf die Motivation? </c:v>
                      </c:pt>
                      <c:pt idx="4">
                        <c:v>Wurde die Freude an einer Kommunikation auf Deutsch größer?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Tabelle1!$G$48:$G$52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9682-4922-9CF6-78A04CBB77B1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Tabelle1!$H$47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4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Tabelle1!$D$48:$D$52</c15:sqref>
                        </c15:formulaRef>
                      </c:ext>
                    </c:extLst>
                    <c:strCache>
                      <c:ptCount val="5"/>
                      <c:pt idx="0">
                        <c:v>Haben sich die Deutschkenntnisse der Lernenden verbessert?</c:v>
                      </c:pt>
                      <c:pt idx="1">
                        <c:v>Hat Ihnen der Unterricht mehr Spass gemacht als sonst?</c:v>
                      </c:pt>
                      <c:pt idx="2">
                        <c:v>Hat sich durch die Projektarbeit das Interesse für Deutsch erhöht?</c:v>
                      </c:pt>
                      <c:pt idx="3">
                        <c:v>Hatten die neuen Methoden einen Einfluss auf die Motivation? </c:v>
                      </c:pt>
                      <c:pt idx="4">
                        <c:v>Wurde die Freude an einer Kommunikation auf Deutsch größer?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Tabelle1!$H$48:$H$52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9682-4922-9CF6-78A04CBB77B1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Tabelle1!$I$47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5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Tabelle1!$D$48:$D$52</c15:sqref>
                        </c15:formulaRef>
                      </c:ext>
                    </c:extLst>
                    <c:strCache>
                      <c:ptCount val="5"/>
                      <c:pt idx="0">
                        <c:v>Haben sich die Deutschkenntnisse der Lernenden verbessert?</c:v>
                      </c:pt>
                      <c:pt idx="1">
                        <c:v>Hat Ihnen der Unterricht mehr Spass gemacht als sonst?</c:v>
                      </c:pt>
                      <c:pt idx="2">
                        <c:v>Hat sich durch die Projektarbeit das Interesse für Deutsch erhöht?</c:v>
                      </c:pt>
                      <c:pt idx="3">
                        <c:v>Hatten die neuen Methoden einen Einfluss auf die Motivation? </c:v>
                      </c:pt>
                      <c:pt idx="4">
                        <c:v>Wurde die Freude an einer Kommunikation auf Deutsch größer?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Tabelle1!$I$48:$I$52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9682-4922-9CF6-78A04CBB77B1}"/>
                  </c:ext>
                </c:extLst>
              </c15:ser>
            </c15:filteredBarSeries>
          </c:ext>
        </c:extLst>
      </c:barChart>
      <c:catAx>
        <c:axId val="1928979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28986767"/>
        <c:crosses val="autoZero"/>
        <c:auto val="1"/>
        <c:lblAlgn val="ctr"/>
        <c:lblOffset val="100"/>
        <c:noMultiLvlLbl val="0"/>
      </c:catAx>
      <c:valAx>
        <c:axId val="1928986767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28979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Auswirkungen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4"/>
          <c:order val="4"/>
          <c:tx>
            <c:strRef>
              <c:f>Tabelle1!$I$55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Tabelle1!$D$56:$D$59</c:f>
              <c:strCache>
                <c:ptCount val="4"/>
                <c:pt idx="0">
                  <c:v>Haben sich die Leistungen der Schüler verbessert?</c:v>
                </c:pt>
                <c:pt idx="1">
                  <c:v>Haben Sie anderen vom Projekt erzählt? </c:v>
                </c:pt>
                <c:pt idx="2">
                  <c:v>Haben Sie Partner im Ausland getroffen? </c:v>
                </c:pt>
                <c:pt idx="3">
                  <c:v>Konnten Sie sich mit den Kollegen gut austauschen? </c:v>
                </c:pt>
              </c:strCache>
            </c:strRef>
          </c:cat>
          <c:val>
            <c:numRef>
              <c:f>Tabelle1!$I$56:$I$59</c:f>
              <c:numCache>
                <c:formatCode>General</c:formatCode>
                <c:ptCount val="4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43-4770-82C1-742F01176BEA}"/>
            </c:ext>
          </c:extLst>
        </c:ser>
        <c:ser>
          <c:idx val="5"/>
          <c:order val="5"/>
          <c:tx>
            <c:strRef>
              <c:f>Tabelle1!$J$55</c:f>
              <c:strCache>
                <c:ptCount val="1"/>
                <c:pt idx="0">
                  <c:v>nein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Tabelle1!$D$56:$D$59</c:f>
              <c:strCache>
                <c:ptCount val="4"/>
                <c:pt idx="0">
                  <c:v>Haben sich die Leistungen der Schüler verbessert?</c:v>
                </c:pt>
                <c:pt idx="1">
                  <c:v>Haben Sie anderen vom Projekt erzählt? </c:v>
                </c:pt>
                <c:pt idx="2">
                  <c:v>Haben Sie Partner im Ausland getroffen? </c:v>
                </c:pt>
                <c:pt idx="3">
                  <c:v>Konnten Sie sich mit den Kollegen gut austauschen? </c:v>
                </c:pt>
              </c:strCache>
            </c:strRef>
          </c:cat>
          <c:val>
            <c:numRef>
              <c:f>Tabelle1!$J$56:$J$59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43-4770-82C1-742F01176BE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14772447"/>
        <c:axId val="1914776287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Tabelle1!$E$55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Tabelle1!$D$56:$D$59</c15:sqref>
                        </c15:formulaRef>
                      </c:ext>
                    </c:extLst>
                    <c:strCache>
                      <c:ptCount val="4"/>
                      <c:pt idx="0">
                        <c:v>Haben sich die Leistungen der Schüler verbessert?</c:v>
                      </c:pt>
                      <c:pt idx="1">
                        <c:v>Haben Sie anderen vom Projekt erzählt? </c:v>
                      </c:pt>
                      <c:pt idx="2">
                        <c:v>Haben Sie Partner im Ausland getroffen? </c:v>
                      </c:pt>
                      <c:pt idx="3">
                        <c:v>Konnten Sie sich mit den Kollegen gut austauschen?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Tabelle1!$E$56:$E$59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1C43-4770-82C1-742F01176BE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Tabelle1!$F$55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Tabelle1!$D$56:$D$59</c15:sqref>
                        </c15:formulaRef>
                      </c:ext>
                    </c:extLst>
                    <c:strCache>
                      <c:ptCount val="4"/>
                      <c:pt idx="0">
                        <c:v>Haben sich die Leistungen der Schüler verbessert?</c:v>
                      </c:pt>
                      <c:pt idx="1">
                        <c:v>Haben Sie anderen vom Projekt erzählt? </c:v>
                      </c:pt>
                      <c:pt idx="2">
                        <c:v>Haben Sie Partner im Ausland getroffen? </c:v>
                      </c:pt>
                      <c:pt idx="3">
                        <c:v>Konnten Sie sich mit den Kollegen gut austauschen?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Tabelle1!$F$56:$F$59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1C43-4770-82C1-742F01176BE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Tabelle1!$G$55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3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Tabelle1!$D$56:$D$59</c15:sqref>
                        </c15:formulaRef>
                      </c:ext>
                    </c:extLst>
                    <c:strCache>
                      <c:ptCount val="4"/>
                      <c:pt idx="0">
                        <c:v>Haben sich die Leistungen der Schüler verbessert?</c:v>
                      </c:pt>
                      <c:pt idx="1">
                        <c:v>Haben Sie anderen vom Projekt erzählt? </c:v>
                      </c:pt>
                      <c:pt idx="2">
                        <c:v>Haben Sie Partner im Ausland getroffen? </c:v>
                      </c:pt>
                      <c:pt idx="3">
                        <c:v>Konnten Sie sich mit den Kollegen gut austauschen?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Tabelle1!$G$56:$G$59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1C43-4770-82C1-742F01176BEA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Tabelle1!$H$55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4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Tabelle1!$D$56:$D$59</c15:sqref>
                        </c15:formulaRef>
                      </c:ext>
                    </c:extLst>
                    <c:strCache>
                      <c:ptCount val="4"/>
                      <c:pt idx="0">
                        <c:v>Haben sich die Leistungen der Schüler verbessert?</c:v>
                      </c:pt>
                      <c:pt idx="1">
                        <c:v>Haben Sie anderen vom Projekt erzählt? </c:v>
                      </c:pt>
                      <c:pt idx="2">
                        <c:v>Haben Sie Partner im Ausland getroffen? </c:v>
                      </c:pt>
                      <c:pt idx="3">
                        <c:v>Konnten Sie sich mit den Kollegen gut austauschen?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Tabelle1!$H$56:$H$59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1C43-4770-82C1-742F01176BEA}"/>
                  </c:ext>
                </c:extLst>
              </c15:ser>
            </c15:filteredBarSeries>
          </c:ext>
        </c:extLst>
      </c:barChart>
      <c:catAx>
        <c:axId val="19147724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14776287"/>
        <c:crosses val="autoZero"/>
        <c:auto val="1"/>
        <c:lblAlgn val="ctr"/>
        <c:lblOffset val="100"/>
        <c:noMultiLvlLbl val="0"/>
      </c:catAx>
      <c:valAx>
        <c:axId val="1914776287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14772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Erfahrungen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4"/>
          <c:order val="4"/>
          <c:tx>
            <c:strRef>
              <c:f>Tabelle1!$I$70</c:f>
              <c:strCache>
                <c:ptCount val="1"/>
                <c:pt idx="0">
                  <c:v>trifft voll zu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Tabelle1!$D$71:$D$76</c:f>
              <c:strCache>
                <c:ptCount val="6"/>
                <c:pt idx="0">
                  <c:v>Die Deutschkenntnisse sind erweitert worden</c:v>
                </c:pt>
                <c:pt idx="1">
                  <c:v>Die Kommunikationsfähigkeit ist verbessert worden</c:v>
                </c:pt>
                <c:pt idx="2">
                  <c:v>Die Lernenden haben neue Freunde gefunden</c:v>
                </c:pt>
                <c:pt idx="3">
                  <c:v>Alle haben die Fahrten zu den Partnern genossen</c:v>
                </c:pt>
                <c:pt idx="4">
                  <c:v>Die Besuche in den Museen waren interessant</c:v>
                </c:pt>
                <c:pt idx="5">
                  <c:v>Das Projekt war eine Horizonterweiterung für alle</c:v>
                </c:pt>
              </c:strCache>
            </c:strRef>
          </c:cat>
          <c:val>
            <c:numRef>
              <c:f>Tabelle1!$I$71:$I$76</c:f>
              <c:numCache>
                <c:formatCode>General</c:formatCode>
                <c:ptCount val="6"/>
                <c:pt idx="0">
                  <c:v>13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13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00-447A-8C7B-D2A571999AF9}"/>
            </c:ext>
          </c:extLst>
        </c:ser>
        <c:ser>
          <c:idx val="5"/>
          <c:order val="5"/>
          <c:tx>
            <c:strRef>
              <c:f>Tabelle1!$J$70</c:f>
              <c:strCache>
                <c:ptCount val="1"/>
                <c:pt idx="0">
                  <c:v>trifft zu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Tabelle1!$D$71:$D$76</c:f>
              <c:strCache>
                <c:ptCount val="6"/>
                <c:pt idx="0">
                  <c:v>Die Deutschkenntnisse sind erweitert worden</c:v>
                </c:pt>
                <c:pt idx="1">
                  <c:v>Die Kommunikationsfähigkeit ist verbessert worden</c:v>
                </c:pt>
                <c:pt idx="2">
                  <c:v>Die Lernenden haben neue Freunde gefunden</c:v>
                </c:pt>
                <c:pt idx="3">
                  <c:v>Alle haben die Fahrten zu den Partnern genossen</c:v>
                </c:pt>
                <c:pt idx="4">
                  <c:v>Die Besuche in den Museen waren interessant</c:v>
                </c:pt>
                <c:pt idx="5">
                  <c:v>Das Projekt war eine Horizonterweiterung für alle</c:v>
                </c:pt>
              </c:strCache>
            </c:strRef>
          </c:cat>
          <c:val>
            <c:numRef>
              <c:f>Tabelle1!$J$71:$J$76</c:f>
              <c:numCache>
                <c:formatCode>General</c:formatCode>
                <c:ptCount val="6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00-447A-8C7B-D2A571999AF9}"/>
            </c:ext>
          </c:extLst>
        </c:ser>
        <c:ser>
          <c:idx val="6"/>
          <c:order val="6"/>
          <c:tx>
            <c:strRef>
              <c:f>Tabelle1!$K$70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Tabelle1!$D$71:$D$76</c:f>
              <c:strCache>
                <c:ptCount val="6"/>
                <c:pt idx="0">
                  <c:v>Die Deutschkenntnisse sind erweitert worden</c:v>
                </c:pt>
                <c:pt idx="1">
                  <c:v>Die Kommunikationsfähigkeit ist verbessert worden</c:v>
                </c:pt>
                <c:pt idx="2">
                  <c:v>Die Lernenden haben neue Freunde gefunden</c:v>
                </c:pt>
                <c:pt idx="3">
                  <c:v>Alle haben die Fahrten zu den Partnern genossen</c:v>
                </c:pt>
                <c:pt idx="4">
                  <c:v>Die Besuche in den Museen waren interessant</c:v>
                </c:pt>
                <c:pt idx="5">
                  <c:v>Das Projekt war eine Horizonterweiterung für alle</c:v>
                </c:pt>
              </c:strCache>
            </c:strRef>
          </c:cat>
          <c:val>
            <c:numRef>
              <c:f>Tabelle1!$K$71:$K$76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00-447A-8C7B-D2A571999AF9}"/>
            </c:ext>
          </c:extLst>
        </c:ser>
        <c:ser>
          <c:idx val="7"/>
          <c:order val="7"/>
          <c:tx>
            <c:strRef>
              <c:f>Tabelle1!$L$70</c:f>
              <c:strCache>
                <c:ptCount val="1"/>
                <c:pt idx="0">
                  <c:v>trifft eher nicht zu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Tabelle1!$D$71:$D$76</c:f>
              <c:strCache>
                <c:ptCount val="6"/>
                <c:pt idx="0">
                  <c:v>Die Deutschkenntnisse sind erweitert worden</c:v>
                </c:pt>
                <c:pt idx="1">
                  <c:v>Die Kommunikationsfähigkeit ist verbessert worden</c:v>
                </c:pt>
                <c:pt idx="2">
                  <c:v>Die Lernenden haben neue Freunde gefunden</c:v>
                </c:pt>
                <c:pt idx="3">
                  <c:v>Alle haben die Fahrten zu den Partnern genossen</c:v>
                </c:pt>
                <c:pt idx="4">
                  <c:v>Die Besuche in den Museen waren interessant</c:v>
                </c:pt>
                <c:pt idx="5">
                  <c:v>Das Projekt war eine Horizonterweiterung für alle</c:v>
                </c:pt>
              </c:strCache>
            </c:strRef>
          </c:cat>
          <c:val>
            <c:numRef>
              <c:f>Tabelle1!$L$71:$L$76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00-447A-8C7B-D2A571999AF9}"/>
            </c:ext>
          </c:extLst>
        </c:ser>
        <c:ser>
          <c:idx val="9"/>
          <c:order val="9"/>
          <c:tx>
            <c:strRef>
              <c:f>Tabelle1!$N$70</c:f>
              <c:strCache>
                <c:ptCount val="1"/>
                <c:pt idx="0">
                  <c:v>trifft gar nicht zu 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Tabelle1!$D$71:$D$76</c:f>
              <c:strCache>
                <c:ptCount val="6"/>
                <c:pt idx="0">
                  <c:v>Die Deutschkenntnisse sind erweitert worden</c:v>
                </c:pt>
                <c:pt idx="1">
                  <c:v>Die Kommunikationsfähigkeit ist verbessert worden</c:v>
                </c:pt>
                <c:pt idx="2">
                  <c:v>Die Lernenden haben neue Freunde gefunden</c:v>
                </c:pt>
                <c:pt idx="3">
                  <c:v>Alle haben die Fahrten zu den Partnern genossen</c:v>
                </c:pt>
                <c:pt idx="4">
                  <c:v>Die Besuche in den Museen waren interessant</c:v>
                </c:pt>
                <c:pt idx="5">
                  <c:v>Das Projekt war eine Horizonterweiterung für alle</c:v>
                </c:pt>
              </c:strCache>
            </c:strRef>
          </c:cat>
          <c:val>
            <c:numRef>
              <c:f>Tabelle1!$N$71:$N$76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00-447A-8C7B-D2A571999A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29028527"/>
        <c:axId val="1929022767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Tabelle1!$E$70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Tabelle1!$D$71:$D$76</c15:sqref>
                        </c15:formulaRef>
                      </c:ext>
                    </c:extLst>
                    <c:strCache>
                      <c:ptCount val="6"/>
                      <c:pt idx="0">
                        <c:v>Die Deutschkenntnisse sind erweitert worden</c:v>
                      </c:pt>
                      <c:pt idx="1">
                        <c:v>Die Kommunikationsfähigkeit ist verbessert worden</c:v>
                      </c:pt>
                      <c:pt idx="2">
                        <c:v>Die Lernenden haben neue Freunde gefunden</c:v>
                      </c:pt>
                      <c:pt idx="3">
                        <c:v>Alle haben die Fahrten zu den Partnern genossen</c:v>
                      </c:pt>
                      <c:pt idx="4">
                        <c:v>Die Besuche in den Museen waren interessant</c:v>
                      </c:pt>
                      <c:pt idx="5">
                        <c:v>Das Projekt war eine Horizonterweiterung für alle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Tabelle1!$E$71:$E$76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7800-447A-8C7B-D2A571999AF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Tabelle1!$F$70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Tabelle1!$D$71:$D$76</c15:sqref>
                        </c15:formulaRef>
                      </c:ext>
                    </c:extLst>
                    <c:strCache>
                      <c:ptCount val="6"/>
                      <c:pt idx="0">
                        <c:v>Die Deutschkenntnisse sind erweitert worden</c:v>
                      </c:pt>
                      <c:pt idx="1">
                        <c:v>Die Kommunikationsfähigkeit ist verbessert worden</c:v>
                      </c:pt>
                      <c:pt idx="2">
                        <c:v>Die Lernenden haben neue Freunde gefunden</c:v>
                      </c:pt>
                      <c:pt idx="3">
                        <c:v>Alle haben die Fahrten zu den Partnern genossen</c:v>
                      </c:pt>
                      <c:pt idx="4">
                        <c:v>Die Besuche in den Museen waren interessant</c:v>
                      </c:pt>
                      <c:pt idx="5">
                        <c:v>Das Projekt war eine Horizonterweiterung für alle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Tabelle1!$F$71:$F$76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7800-447A-8C7B-D2A571999AF9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Tabelle1!$G$70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3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Tabelle1!$D$71:$D$76</c15:sqref>
                        </c15:formulaRef>
                      </c:ext>
                    </c:extLst>
                    <c:strCache>
                      <c:ptCount val="6"/>
                      <c:pt idx="0">
                        <c:v>Die Deutschkenntnisse sind erweitert worden</c:v>
                      </c:pt>
                      <c:pt idx="1">
                        <c:v>Die Kommunikationsfähigkeit ist verbessert worden</c:v>
                      </c:pt>
                      <c:pt idx="2">
                        <c:v>Die Lernenden haben neue Freunde gefunden</c:v>
                      </c:pt>
                      <c:pt idx="3">
                        <c:v>Alle haben die Fahrten zu den Partnern genossen</c:v>
                      </c:pt>
                      <c:pt idx="4">
                        <c:v>Die Besuche in den Museen waren interessant</c:v>
                      </c:pt>
                      <c:pt idx="5">
                        <c:v>Das Projekt war eine Horizonterweiterung für alle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Tabelle1!$G$71:$G$76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7800-447A-8C7B-D2A571999AF9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Tabelle1!$H$70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4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Tabelle1!$D$71:$D$76</c15:sqref>
                        </c15:formulaRef>
                      </c:ext>
                    </c:extLst>
                    <c:strCache>
                      <c:ptCount val="6"/>
                      <c:pt idx="0">
                        <c:v>Die Deutschkenntnisse sind erweitert worden</c:v>
                      </c:pt>
                      <c:pt idx="1">
                        <c:v>Die Kommunikationsfähigkeit ist verbessert worden</c:v>
                      </c:pt>
                      <c:pt idx="2">
                        <c:v>Die Lernenden haben neue Freunde gefunden</c:v>
                      </c:pt>
                      <c:pt idx="3">
                        <c:v>Alle haben die Fahrten zu den Partnern genossen</c:v>
                      </c:pt>
                      <c:pt idx="4">
                        <c:v>Die Besuche in den Museen waren interessant</c:v>
                      </c:pt>
                      <c:pt idx="5">
                        <c:v>Das Projekt war eine Horizonterweiterung für alle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Tabelle1!$H$71:$H$76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7800-447A-8C7B-D2A571999AF9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Tabelle1!$M$70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3">
                      <a:lumMod val="60000"/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Tabelle1!$D$71:$D$76</c15:sqref>
                        </c15:formulaRef>
                      </c:ext>
                    </c:extLst>
                    <c:strCache>
                      <c:ptCount val="6"/>
                      <c:pt idx="0">
                        <c:v>Die Deutschkenntnisse sind erweitert worden</c:v>
                      </c:pt>
                      <c:pt idx="1">
                        <c:v>Die Kommunikationsfähigkeit ist verbessert worden</c:v>
                      </c:pt>
                      <c:pt idx="2">
                        <c:v>Die Lernenden haben neue Freunde gefunden</c:v>
                      </c:pt>
                      <c:pt idx="3">
                        <c:v>Alle haben die Fahrten zu den Partnern genossen</c:v>
                      </c:pt>
                      <c:pt idx="4">
                        <c:v>Die Besuche in den Museen waren interessant</c:v>
                      </c:pt>
                      <c:pt idx="5">
                        <c:v>Das Projekt war eine Horizonterweiterung für alle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Tabelle1!$M$71:$M$76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7800-447A-8C7B-D2A571999AF9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Tabelle1!$O$70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5">
                      <a:lumMod val="60000"/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Tabelle1!$D$71:$D$76</c15:sqref>
                        </c15:formulaRef>
                      </c:ext>
                    </c:extLst>
                    <c:strCache>
                      <c:ptCount val="6"/>
                      <c:pt idx="0">
                        <c:v>Die Deutschkenntnisse sind erweitert worden</c:v>
                      </c:pt>
                      <c:pt idx="1">
                        <c:v>Die Kommunikationsfähigkeit ist verbessert worden</c:v>
                      </c:pt>
                      <c:pt idx="2">
                        <c:v>Die Lernenden haben neue Freunde gefunden</c:v>
                      </c:pt>
                      <c:pt idx="3">
                        <c:v>Alle haben die Fahrten zu den Partnern genossen</c:v>
                      </c:pt>
                      <c:pt idx="4">
                        <c:v>Die Besuche in den Museen waren interessant</c:v>
                      </c:pt>
                      <c:pt idx="5">
                        <c:v>Das Projekt war eine Horizonterweiterung für alle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Tabelle1!$O$71:$O$76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7800-447A-8C7B-D2A571999AF9}"/>
                  </c:ext>
                </c:extLst>
              </c15:ser>
            </c15:filteredBarSeries>
          </c:ext>
        </c:extLst>
      </c:barChart>
      <c:catAx>
        <c:axId val="19290285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29022767"/>
        <c:crosses val="autoZero"/>
        <c:auto val="1"/>
        <c:lblAlgn val="ctr"/>
        <c:lblOffset val="100"/>
        <c:noMultiLvlLbl val="0"/>
      </c:catAx>
      <c:valAx>
        <c:axId val="1929022767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29028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BB2B7-E3CE-5FDB-45DB-81D332350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C274372-EAC3-E0DD-689C-DC614EA8E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27351E-4486-A096-CBDC-DBA1879FF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150D80-B153-DD3C-5AAE-C30E0A8B5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1FF85F-FCF7-95BC-135C-2757A8FE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38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01902-847E-921B-664F-09C4D7116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D42DEC3-216A-6B6C-0883-294BB92F1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2EF024-BD4B-F0F5-F9EC-1DD4999E5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856FB4-3E7F-FC43-153C-CA23DB252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0060EE-3FCA-EB3A-1BD0-500D390CA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984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F54555F-FDA4-EC4D-D6DF-442B3D65B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EAF87B1-FD80-C8B2-B53E-6B126EC4B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837983-F414-9D1B-3948-FFE33A6F1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4845EF-2179-80B6-34D8-C521B74E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75B806-8819-97A9-7D1F-F7011717B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235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FFE891-40ED-E729-B7B5-FC2D20895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1E466D-5E28-C1A5-407B-38E868364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42886A-7087-C517-9A32-910DC685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4052DA-2EDA-5AE7-BAE7-34D980595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018AF1-F672-0FDF-4A4C-62CD7B53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72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902A22-1A24-BF95-FA8E-39195EA77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145107-634B-EA98-CA9B-1B0027B38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7A6E2B-D8C8-2DC6-D2D2-AAE09C72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F6934A-6B0D-2DDA-9DDE-CA60D0F18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80BE8B-CFF9-E9B4-08AB-D625E72B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15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7DBD9A-5100-A10F-A1FF-E6E8E317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8BCA91-44D6-B459-99B7-D26D45D13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03E62F-B3AE-70BA-516E-E478FBA2E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5EED44-726F-D7D4-C6B0-4AB045F5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ACB9B4A-74FA-C3FA-F240-59689FB62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71C881-5E27-E857-9E99-90673DB12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07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06B74-D553-815E-0743-307610CE1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32F83A-E52E-9C41-5F87-F0CC3B30A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15CD0A-C1C3-5324-577D-232303E8A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D1DC59D-3E23-62E9-0C6D-6C63EDE0B3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5392C91-CD4E-93B4-1F86-69270B41A1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FD0513-DF59-E3AD-3B23-B465A394E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80BD294-1EA7-5D8C-654A-DFAD2867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5EF04C7-1BBF-C67C-A583-A0AC296E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02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D978B-590D-0D01-7A4F-715B78A70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A25996-26F0-A159-FBA2-290AE4C14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95378D1-7FDA-434A-35DD-90F1F774F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CBF9455-90E7-B3A9-2FDE-310828246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404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D10C076-0E8E-1B98-FD4B-DEF607001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7BF2356-2170-8D16-88B9-D74CFFA0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F502D9-A1AE-D9CC-E12C-AB79AE8B1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69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F06E1-A0EC-E779-1CEE-485FC05C2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E32A07-113C-E934-6363-CAA42837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E88F61-AFD8-8823-0AB3-FC9BF2304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918AA8-D9B8-27EB-D4A7-E001CE937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99A1B70-849A-8484-5EEB-0BBCC10A6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83CCA9-8B9F-FE28-F3C6-29AC70894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07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6462F4-1734-845A-52B1-A6206E633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8FA365A-A607-32F1-7146-4B527FA19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E3AD25-EC26-3210-82CD-956250C1A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7C1A6F-DE59-225F-1BA5-4A20432BA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7E2707-43E6-0D49-AEEC-25D40DC6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CF0AE7C-9862-BD39-4EB9-E2878893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40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524B371-ED6E-754F-F8FF-3D6A1164A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C7BB88-9A47-F8C7-EC04-96200E043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EDCE38-6ECC-A936-210B-269DB189C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314F0-BD42-4C5D-95BE-487A7350288B}" type="datetimeFigureOut">
              <a:rPr lang="de-DE" smtClean="0"/>
              <a:t>19.06.2025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F4F58-1E41-03CA-4FF5-D85121290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0738D6-A434-6DB2-0608-AEB3C425AB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05F13-521B-4FE6-8BC4-B7DA32F143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858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hart" Target="../charts/chart2.xml"/><Relationship Id="rId7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chart" Target="../charts/chart3.xml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2.png"/><Relationship Id="rId7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  <a:alpha val="11000"/>
              </a:schemeClr>
            </a:gs>
            <a:gs pos="60000">
              <a:schemeClr val="accent4">
                <a:lumMod val="45000"/>
                <a:lumOff val="55000"/>
              </a:schemeClr>
            </a:gs>
            <a:gs pos="80000">
              <a:srgbClr val="FFFFCC"/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0085ECF7-049E-57D7-0ECC-BD05EF86D3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709541"/>
              </p:ext>
            </p:extLst>
          </p:nvPr>
        </p:nvGraphicFramePr>
        <p:xfrm>
          <a:off x="7057419" y="4096139"/>
          <a:ext cx="4213412" cy="2433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34244608-5AD6-F533-1C4A-438D0CE2B2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3887760"/>
              </p:ext>
            </p:extLst>
          </p:nvPr>
        </p:nvGraphicFramePr>
        <p:xfrm>
          <a:off x="3989294" y="2124635"/>
          <a:ext cx="4213412" cy="2433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B17EE512-6465-A52B-0340-C54D97852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8654972"/>
              </p:ext>
            </p:extLst>
          </p:nvPr>
        </p:nvGraphicFramePr>
        <p:xfrm>
          <a:off x="519953" y="273424"/>
          <a:ext cx="4572000" cy="2353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Grafik 6">
            <a:extLst>
              <a:ext uri="{FF2B5EF4-FFF2-40B4-BE49-F238E27FC236}">
                <a16:creationId xmlns:a16="http://schemas.microsoft.com/office/drawing/2014/main" id="{01C45F92-22F8-F4E4-98E9-48D5E12B1C3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98" y="5460211"/>
            <a:ext cx="2093477" cy="1124365"/>
          </a:xfrm>
          <a:prstGeom prst="rect">
            <a:avLst/>
          </a:prstGeom>
        </p:spPr>
      </p:pic>
      <p:pic>
        <p:nvPicPr>
          <p:cNvPr id="8" name="Картина 4" descr="Картина, която съдържа текст, лого, Графика, Шрифт&#10;&#10;Описанието е генерирано автоматично">
            <a:extLst>
              <a:ext uri="{FF2B5EF4-FFF2-40B4-BE49-F238E27FC236}">
                <a16:creationId xmlns:a16="http://schemas.microsoft.com/office/drawing/2014/main" id="{319EB1D5-EB39-1AE6-D74D-B55FE648F89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187" y="5851067"/>
            <a:ext cx="641188" cy="591183"/>
          </a:xfrm>
          <a:prstGeom prst="rect">
            <a:avLst/>
          </a:prstGeom>
          <a:ln w="6350">
            <a:noFill/>
          </a:ln>
        </p:spPr>
      </p:pic>
      <p:pic>
        <p:nvPicPr>
          <p:cNvPr id="9" name="Картина 8" descr="Картина, която съдържа символ, емблема, лого, червен&#10;&#10;Описанието е генерирано автоматично">
            <a:extLst>
              <a:ext uri="{FF2B5EF4-FFF2-40B4-BE49-F238E27FC236}">
                <a16:creationId xmlns:a16="http://schemas.microsoft.com/office/drawing/2014/main" id="{69BAF659-6B8E-92D2-BD86-6551618410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114" y="5853426"/>
            <a:ext cx="424180" cy="514350"/>
          </a:xfrm>
          <a:prstGeom prst="rect">
            <a:avLst/>
          </a:prstGeom>
          <a:ln w="6350">
            <a:noFill/>
          </a:ln>
        </p:spPr>
      </p:pic>
      <p:pic>
        <p:nvPicPr>
          <p:cNvPr id="10" name="Картина 4" descr="Картина, която съдържа Графика, Шрифт, графичен дизайн, текст&#10;&#10;Описанието е генерирано автоматично">
            <a:extLst>
              <a:ext uri="{FF2B5EF4-FFF2-40B4-BE49-F238E27FC236}">
                <a16:creationId xmlns:a16="http://schemas.microsoft.com/office/drawing/2014/main" id="{ED2EE9B2-59A5-7AE5-9905-388E5FA6A3D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219" y="5851067"/>
            <a:ext cx="805815" cy="4826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AC123882-D548-A23A-C4A2-4E6A24D30902}"/>
              </a:ext>
            </a:extLst>
          </p:cNvPr>
          <p:cNvSpPr txBox="1"/>
          <p:nvPr/>
        </p:nvSpPr>
        <p:spPr>
          <a:xfrm>
            <a:off x="6645134" y="1014364"/>
            <a:ext cx="503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Einige Daten aus der Befragung der Lernenden:</a:t>
            </a:r>
          </a:p>
        </p:txBody>
      </p:sp>
      <p:pic>
        <p:nvPicPr>
          <p:cNvPr id="1026" name="Picture 2" descr="Logo EU">
            <a:extLst>
              <a:ext uri="{FF2B5EF4-FFF2-40B4-BE49-F238E27FC236}">
                <a16:creationId xmlns:a16="http://schemas.microsoft.com/office/drawing/2014/main" id="{17FBAE21-ACEA-9173-88EB-AA4B4C6D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529" y="213303"/>
            <a:ext cx="2818302" cy="59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1262DA97-7867-925C-5591-2BEE51539845}"/>
              </a:ext>
            </a:extLst>
          </p:cNvPr>
          <p:cNvSpPr txBox="1"/>
          <p:nvPr/>
        </p:nvSpPr>
        <p:spPr>
          <a:xfrm>
            <a:off x="310598" y="4943766"/>
            <a:ext cx="6067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Es wurden insgesamt 60 Lernende aus drei Schulen befragt. </a:t>
            </a:r>
          </a:p>
        </p:txBody>
      </p:sp>
    </p:spTree>
    <p:extLst>
      <p:ext uri="{BB962C8B-B14F-4D97-AF65-F5344CB8AC3E}">
        <p14:creationId xmlns:p14="http://schemas.microsoft.com/office/powerpoint/2010/main" val="2146824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  <a:alpha val="11000"/>
              </a:schemeClr>
            </a:gs>
            <a:gs pos="60000">
              <a:schemeClr val="accent4">
                <a:lumMod val="45000"/>
                <a:lumOff val="55000"/>
              </a:schemeClr>
            </a:gs>
            <a:gs pos="80000">
              <a:srgbClr val="FFFFCC"/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BC92FC-57E0-5A64-BB6C-586038131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EA6488D0-349C-B9F6-DC39-9213E92234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98" y="5460211"/>
            <a:ext cx="2093477" cy="1124365"/>
          </a:xfrm>
          <a:prstGeom prst="rect">
            <a:avLst/>
          </a:prstGeom>
        </p:spPr>
      </p:pic>
      <p:pic>
        <p:nvPicPr>
          <p:cNvPr id="8" name="Картина 4" descr="Картина, която съдържа текст, лого, Графика, Шрифт&#10;&#10;Описанието е генерирано автоматично">
            <a:extLst>
              <a:ext uri="{FF2B5EF4-FFF2-40B4-BE49-F238E27FC236}">
                <a16:creationId xmlns:a16="http://schemas.microsoft.com/office/drawing/2014/main" id="{6B99B60B-F40F-A23E-F914-7C6273551A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187" y="5851067"/>
            <a:ext cx="641188" cy="591183"/>
          </a:xfrm>
          <a:prstGeom prst="rect">
            <a:avLst/>
          </a:prstGeom>
          <a:ln w="6350">
            <a:noFill/>
          </a:ln>
        </p:spPr>
      </p:pic>
      <p:pic>
        <p:nvPicPr>
          <p:cNvPr id="9" name="Картина 8" descr="Картина, която съдържа символ, емблема, лого, червен&#10;&#10;Описанието е генерирано автоматично">
            <a:extLst>
              <a:ext uri="{FF2B5EF4-FFF2-40B4-BE49-F238E27FC236}">
                <a16:creationId xmlns:a16="http://schemas.microsoft.com/office/drawing/2014/main" id="{97FEA73E-7B84-2BA0-82D8-08BA8CD4C1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114" y="5853426"/>
            <a:ext cx="424180" cy="514350"/>
          </a:xfrm>
          <a:prstGeom prst="rect">
            <a:avLst/>
          </a:prstGeom>
          <a:ln w="6350">
            <a:noFill/>
          </a:ln>
        </p:spPr>
      </p:pic>
      <p:pic>
        <p:nvPicPr>
          <p:cNvPr id="10" name="Картина 4" descr="Картина, която съдържа Графика, Шрифт, графичен дизайн, текст&#10;&#10;Описанието е генерирано автоматично">
            <a:extLst>
              <a:ext uri="{FF2B5EF4-FFF2-40B4-BE49-F238E27FC236}">
                <a16:creationId xmlns:a16="http://schemas.microsoft.com/office/drawing/2014/main" id="{44446E95-A9BC-FABA-E974-CC2CFCA893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219" y="5851067"/>
            <a:ext cx="805815" cy="4826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93E536B4-F673-5179-33EC-E722797496AE}"/>
              </a:ext>
            </a:extLst>
          </p:cNvPr>
          <p:cNvSpPr txBox="1"/>
          <p:nvPr/>
        </p:nvSpPr>
        <p:spPr>
          <a:xfrm>
            <a:off x="5327779" y="1071379"/>
            <a:ext cx="6045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Die entsprechenden Daten aus der Befragung der Lehrenden:</a:t>
            </a:r>
          </a:p>
        </p:txBody>
      </p:sp>
      <p:pic>
        <p:nvPicPr>
          <p:cNvPr id="1026" name="Picture 2" descr="Logo EU">
            <a:extLst>
              <a:ext uri="{FF2B5EF4-FFF2-40B4-BE49-F238E27FC236}">
                <a16:creationId xmlns:a16="http://schemas.microsoft.com/office/drawing/2014/main" id="{F6A51B0A-11B5-7F17-E385-339D641B2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529" y="213303"/>
            <a:ext cx="2818302" cy="59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BD7D4ED5-D48D-BC64-2477-9CDE496AA872}"/>
              </a:ext>
            </a:extLst>
          </p:cNvPr>
          <p:cNvSpPr txBox="1"/>
          <p:nvPr/>
        </p:nvSpPr>
        <p:spPr>
          <a:xfrm>
            <a:off x="310598" y="4943766"/>
            <a:ext cx="6067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Es wurden insgesamt 15 Lehrende aus drei Schulen befragt. 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34BF9916-EA20-B4BE-20CA-20ED719AE5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7098436"/>
              </p:ext>
            </p:extLst>
          </p:nvPr>
        </p:nvGraphicFramePr>
        <p:xfrm>
          <a:off x="484462" y="312167"/>
          <a:ext cx="4317450" cy="2540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936102D3-0BA3-6D97-71E6-0DFB332E30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702098"/>
              </p:ext>
            </p:extLst>
          </p:nvPr>
        </p:nvGraphicFramePr>
        <p:xfrm>
          <a:off x="4459611" y="1921862"/>
          <a:ext cx="4317450" cy="2540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3" name="Diagramm 12">
            <a:extLst>
              <a:ext uri="{FF2B5EF4-FFF2-40B4-BE49-F238E27FC236}">
                <a16:creationId xmlns:a16="http://schemas.microsoft.com/office/drawing/2014/main" id="{77BFF30C-6B04-A599-45D8-30A36EC68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9256553"/>
              </p:ext>
            </p:extLst>
          </p:nvPr>
        </p:nvGraphicFramePr>
        <p:xfrm>
          <a:off x="7259524" y="4228596"/>
          <a:ext cx="4149012" cy="2355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110917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  <a:alpha val="11000"/>
              </a:schemeClr>
            </a:gs>
            <a:gs pos="60000">
              <a:schemeClr val="accent4">
                <a:lumMod val="45000"/>
                <a:lumOff val="55000"/>
              </a:schemeClr>
            </a:gs>
            <a:gs pos="80000">
              <a:srgbClr val="FFFFCC"/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B9BD01-91F5-DB95-4E7E-62567D8CF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61C4A6DE-D275-25A7-0A71-E52A3AC3A7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98" y="5460211"/>
            <a:ext cx="2093477" cy="1124365"/>
          </a:xfrm>
          <a:prstGeom prst="rect">
            <a:avLst/>
          </a:prstGeom>
        </p:spPr>
      </p:pic>
      <p:pic>
        <p:nvPicPr>
          <p:cNvPr id="8" name="Картина 4" descr="Картина, която съдържа текст, лого, Графика, Шрифт&#10;&#10;Описанието е генерирано автоматично">
            <a:extLst>
              <a:ext uri="{FF2B5EF4-FFF2-40B4-BE49-F238E27FC236}">
                <a16:creationId xmlns:a16="http://schemas.microsoft.com/office/drawing/2014/main" id="{A0E87CB2-15EB-CA80-6A68-E09AE3CCCF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187" y="5851067"/>
            <a:ext cx="641188" cy="591183"/>
          </a:xfrm>
          <a:prstGeom prst="rect">
            <a:avLst/>
          </a:prstGeom>
          <a:ln w="6350">
            <a:noFill/>
          </a:ln>
        </p:spPr>
      </p:pic>
      <p:pic>
        <p:nvPicPr>
          <p:cNvPr id="9" name="Картина 8" descr="Картина, която съдържа символ, емблема, лого, червен&#10;&#10;Описанието е генерирано автоматично">
            <a:extLst>
              <a:ext uri="{FF2B5EF4-FFF2-40B4-BE49-F238E27FC236}">
                <a16:creationId xmlns:a16="http://schemas.microsoft.com/office/drawing/2014/main" id="{D8691978-1D5F-EB0A-FD1B-8C7D05D32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114" y="5853426"/>
            <a:ext cx="424180" cy="514350"/>
          </a:xfrm>
          <a:prstGeom prst="rect">
            <a:avLst/>
          </a:prstGeom>
          <a:ln w="6350">
            <a:noFill/>
          </a:ln>
        </p:spPr>
      </p:pic>
      <p:pic>
        <p:nvPicPr>
          <p:cNvPr id="10" name="Картина 4" descr="Картина, която съдържа Графика, Шрифт, графичен дизайн, текст&#10;&#10;Описанието е генерирано автоматично">
            <a:extLst>
              <a:ext uri="{FF2B5EF4-FFF2-40B4-BE49-F238E27FC236}">
                <a16:creationId xmlns:a16="http://schemas.microsoft.com/office/drawing/2014/main" id="{50DD2471-D52E-E8FD-3917-3DDCD430C6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219" y="5851067"/>
            <a:ext cx="805815" cy="4826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109328C8-EDC7-8F45-820D-0956A9408533}"/>
              </a:ext>
            </a:extLst>
          </p:cNvPr>
          <p:cNvSpPr txBox="1"/>
          <p:nvPr/>
        </p:nvSpPr>
        <p:spPr>
          <a:xfrm>
            <a:off x="758636" y="293500"/>
            <a:ext cx="3796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>
                <a:solidFill>
                  <a:schemeClr val="accent1">
                    <a:lumMod val="75000"/>
                  </a:schemeClr>
                </a:solidFill>
              </a:rPr>
              <a:t>Einige kurze Anmerkungen: </a:t>
            </a:r>
          </a:p>
        </p:txBody>
      </p:sp>
      <p:pic>
        <p:nvPicPr>
          <p:cNvPr id="1026" name="Picture 2" descr="Logo EU">
            <a:extLst>
              <a:ext uri="{FF2B5EF4-FFF2-40B4-BE49-F238E27FC236}">
                <a16:creationId xmlns:a16="http://schemas.microsoft.com/office/drawing/2014/main" id="{3FAB473A-AB63-1158-AB8D-2C6F65952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529" y="213303"/>
            <a:ext cx="2818302" cy="59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B9A4049-0481-C0B1-CBF0-38BE2E975B56}"/>
              </a:ext>
            </a:extLst>
          </p:cNvPr>
          <p:cNvSpPr txBox="1"/>
          <p:nvPr/>
        </p:nvSpPr>
        <p:spPr>
          <a:xfrm>
            <a:off x="755219" y="880819"/>
            <a:ext cx="106815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Es fällt beim Vergleich der Antworten auf, dass die Lehrenden die Auswirkungen auf den Lernprozess der </a:t>
            </a:r>
          </a:p>
          <a:p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Lernenden besser bewerten als die Lernenden selbst. </a:t>
            </a:r>
          </a:p>
          <a:p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Durchweg geben die Lehrenden an, dass die Leistungen der Lernenden sich verbessert haben, die Lernenden </a:t>
            </a:r>
          </a:p>
          <a:p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sind an dieser Stelle vorsichtiger mit ihrer Selbsteinschätzung. </a:t>
            </a:r>
          </a:p>
          <a:p>
            <a:endParaRPr lang="de-DE" b="1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Sowohl die Lehrenden als auch die Lernenden haben in den offenen Fragen eine große Begeisterung und Freude an der Projektarbeit zum Ausdruck gebracht. Um nur einige Stichworte zu nennen: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Ich würde gern an einem weiteren Projekt mitarbeiten.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Dies war meine erste Reise ins Ausland.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Es war beeindruckend, so viele Leute aus anderen Ländern zu treffen.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Das Programm hat zu jeder Zeit viel Spass gemacht.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Wir sind mit viel Liebe empfangen worden.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Ich kann mich jetzt besser auf Deutsch unterhalten.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Das war ein sehr schülerfreundliches Projekt.</a:t>
            </a:r>
          </a:p>
          <a:p>
            <a:endParaRPr lang="de-DE" b="1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b="1">
                <a:solidFill>
                  <a:schemeClr val="accent1">
                    <a:lumMod val="75000"/>
                  </a:schemeClr>
                </a:solidFill>
              </a:rPr>
              <a:t>Alle Beteiligten haben in diesem Projekt wirklich ein großes Engagement gezeigt, was sich gut an den Produkten, die erstellt wurden, ablesen lässt. </a:t>
            </a:r>
          </a:p>
          <a:p>
            <a:endParaRPr lang="de-DE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144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Breitbild</PresentationFormat>
  <Paragraphs>26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Ulrike Kurth</dc:creator>
  <cp:lastModifiedBy>Ulrike Kurth</cp:lastModifiedBy>
  <cp:revision>1</cp:revision>
  <dcterms:created xsi:type="dcterms:W3CDTF">2025-06-18T21:55:25Z</dcterms:created>
  <dcterms:modified xsi:type="dcterms:W3CDTF">2025-06-18T22:16:56Z</dcterms:modified>
</cp:coreProperties>
</file>